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TT Lakes Neue Bold" charset="1" panose="02010001040000080307"/>
      <p:regular r:id="rId33"/>
    </p:embeddedFont>
    <p:embeddedFont>
      <p:font typeface="TT Lakes Neue" charset="1" panose="02010001040000080307"/>
      <p:regular r:id="rId34"/>
    </p:embeddedFont>
    <p:embeddedFont>
      <p:font typeface="Arian Bold" charset="1" panose="020B0805020202050204"/>
      <p:regular r:id="rId35"/>
    </p:embeddedFont>
    <p:embeddedFont>
      <p:font typeface="Arian" charset="1" panose="020B05050202020502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76167" y="1699522"/>
            <a:ext cx="7228259" cy="7228259"/>
            <a:chOff x="0" y="0"/>
            <a:chExt cx="9637679" cy="96376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37649" cy="9637649"/>
            </a:xfrm>
            <a:custGeom>
              <a:avLst/>
              <a:gdLst/>
              <a:ahLst/>
              <a:cxnLst/>
              <a:rect r="r" b="b" t="t" l="l"/>
              <a:pathLst>
                <a:path h="9637649" w="9637649">
                  <a:moveTo>
                    <a:pt x="0" y="0"/>
                  </a:moveTo>
                  <a:lnTo>
                    <a:pt x="9637649" y="0"/>
                  </a:lnTo>
                  <a:lnTo>
                    <a:pt x="9637649" y="9637649"/>
                  </a:lnTo>
                  <a:lnTo>
                    <a:pt x="0" y="9637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256959" y="3195005"/>
            <a:ext cx="9335718" cy="1952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45"/>
              </a:lnSpc>
            </a:pPr>
            <a:r>
              <a:rPr lang="en-US" b="true" sz="10318" spc="433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GitHub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56959" y="4919845"/>
            <a:ext cx="10031041" cy="457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33"/>
              </a:lnSpc>
            </a:pPr>
            <a:r>
              <a:rPr lang="en-US" sz="6523" spc="273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Preparación para la certificación GitHub Foundations</a:t>
            </a:r>
          </a:p>
          <a:p>
            <a:pPr algn="l">
              <a:lnSpc>
                <a:spcPts val="913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21247" y="3296040"/>
            <a:ext cx="5525627" cy="5616902"/>
          </a:xfrm>
          <a:custGeom>
            <a:avLst/>
            <a:gdLst/>
            <a:ahLst/>
            <a:cxnLst/>
            <a:rect r="r" b="b" t="t" l="l"/>
            <a:pathLst>
              <a:path h="5616902" w="5525627">
                <a:moveTo>
                  <a:pt x="0" y="0"/>
                </a:moveTo>
                <a:lnTo>
                  <a:pt x="5525627" y="0"/>
                </a:lnTo>
                <a:lnTo>
                  <a:pt x="5525627" y="5616901"/>
                </a:lnTo>
                <a:lnTo>
                  <a:pt x="0" y="56169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238996"/>
            <a:ext cx="12599202" cy="160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58"/>
              </a:lnSpc>
            </a:pPr>
            <a:r>
              <a:rPr lang="en-US" b="true" sz="9399" spc="393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Issues en GitHub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029226"/>
            <a:ext cx="8558326" cy="602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3814" indent="-366907" lvl="1">
              <a:lnSpc>
                <a:spcPts val="4758"/>
              </a:lnSpc>
              <a:buFont typeface="Arial"/>
              <a:buChar char="•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Son tar</a:t>
            </a: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eas concretas: bug, mejora, pregunta, documentación</a:t>
            </a:r>
          </a:p>
          <a:p>
            <a:pPr algn="l" marL="733814" indent="-366907" lvl="1">
              <a:lnSpc>
                <a:spcPts val="4758"/>
              </a:lnSpc>
              <a:buFont typeface="Arial"/>
              <a:buChar char="•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Pueden tener:</a:t>
            </a:r>
          </a:p>
          <a:p>
            <a:pPr algn="l" marL="1467628" indent="-489209" lvl="2">
              <a:lnSpc>
                <a:spcPts val="4758"/>
              </a:lnSpc>
              <a:buFont typeface="Arial"/>
              <a:buChar char="⚬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Labels</a:t>
            </a:r>
          </a:p>
          <a:p>
            <a:pPr algn="l" marL="1467628" indent="-489209" lvl="2">
              <a:lnSpc>
                <a:spcPts val="4758"/>
              </a:lnSpc>
              <a:buFont typeface="Arial"/>
              <a:buChar char="⚬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Assignees</a:t>
            </a:r>
          </a:p>
          <a:p>
            <a:pPr algn="l" marL="1467628" indent="-489209" lvl="2">
              <a:lnSpc>
                <a:spcPts val="4758"/>
              </a:lnSpc>
              <a:buFont typeface="Arial"/>
              <a:buChar char="⚬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Projects</a:t>
            </a:r>
          </a:p>
          <a:p>
            <a:pPr algn="l" marL="1467628" indent="-489209" lvl="2">
              <a:lnSpc>
                <a:spcPts val="4758"/>
              </a:lnSpc>
              <a:buFont typeface="Arial"/>
              <a:buChar char="⚬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Milestones</a:t>
            </a:r>
          </a:p>
          <a:p>
            <a:pPr algn="l" marL="733814" indent="-366907" lvl="1">
              <a:lnSpc>
                <a:spcPts val="4758"/>
              </a:lnSpc>
              <a:buFont typeface="Arial"/>
              <a:buChar char="•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Se cierran al resolverse (ej. con un PR → Closes #1)</a:t>
            </a:r>
          </a:p>
          <a:p>
            <a:pPr algn="l" marL="733814" indent="-366907" lvl="1">
              <a:lnSpc>
                <a:spcPts val="4758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03245" y="3310832"/>
            <a:ext cx="7056054" cy="5794785"/>
          </a:xfrm>
          <a:custGeom>
            <a:avLst/>
            <a:gdLst/>
            <a:ahLst/>
            <a:cxnLst/>
            <a:rect r="r" b="b" t="t" l="l"/>
            <a:pathLst>
              <a:path h="5794785" w="7056054">
                <a:moveTo>
                  <a:pt x="0" y="0"/>
                </a:moveTo>
                <a:lnTo>
                  <a:pt x="7056055" y="0"/>
                </a:lnTo>
                <a:lnTo>
                  <a:pt x="7056055" y="5794785"/>
                </a:lnTo>
                <a:lnTo>
                  <a:pt x="0" y="57947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6912" y="1494500"/>
            <a:ext cx="16454177" cy="1510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b="true" sz="8799" spc="368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Projects en GitHub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339690"/>
            <a:ext cx="8242040" cy="602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3814" indent="-366907" lvl="1">
              <a:lnSpc>
                <a:spcPts val="4758"/>
              </a:lnSpc>
              <a:buFont typeface="Arial"/>
              <a:buChar char="•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Distintos templates de t</a:t>
            </a: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ableros, por ej. Kanban (To do – In progress – D</a:t>
            </a:r>
            <a:r>
              <a:rPr lang="en-US" sz="3398" u="none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on</a:t>
            </a: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e)</a:t>
            </a:r>
          </a:p>
          <a:p>
            <a:pPr algn="l" marL="733814" indent="-366907" lvl="1">
              <a:lnSpc>
                <a:spcPts val="4758"/>
              </a:lnSpc>
              <a:buFont typeface="Arial"/>
              <a:buChar char="•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Se alimentan con Issues y PRs</a:t>
            </a:r>
          </a:p>
          <a:p>
            <a:pPr algn="l" marL="733814" indent="-366907" lvl="1">
              <a:lnSpc>
                <a:spcPts val="4758"/>
              </a:lnSpc>
              <a:buFont typeface="Arial"/>
              <a:buChar char="•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Ú</a:t>
            </a: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tiles para:</a:t>
            </a:r>
          </a:p>
          <a:p>
            <a:pPr algn="l" marL="1467628" indent="-489209" lvl="2">
              <a:lnSpc>
                <a:spcPts val="4758"/>
              </a:lnSpc>
              <a:buFont typeface="Arial"/>
              <a:buChar char="⚬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Organizar tareas</a:t>
            </a:r>
          </a:p>
          <a:p>
            <a:pPr algn="l" marL="1467628" indent="-489209" lvl="2">
              <a:lnSpc>
                <a:spcPts val="4758"/>
              </a:lnSpc>
              <a:buFont typeface="Arial"/>
              <a:buChar char="⚬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A</a:t>
            </a: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signar responsables</a:t>
            </a:r>
          </a:p>
          <a:p>
            <a:pPr algn="l" marL="1467628" indent="-489209" lvl="2">
              <a:lnSpc>
                <a:spcPts val="4758"/>
              </a:lnSpc>
              <a:buFont typeface="Arial"/>
              <a:buChar char="⚬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Visualizar progreso</a:t>
            </a:r>
          </a:p>
          <a:p>
            <a:pPr algn="l">
              <a:lnSpc>
                <a:spcPts val="4758"/>
              </a:lnSpc>
            </a:pPr>
          </a:p>
          <a:p>
            <a:pPr algn="l">
              <a:lnSpc>
                <a:spcPts val="4758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51347" y="2198108"/>
            <a:ext cx="7707953" cy="6792633"/>
          </a:xfrm>
          <a:custGeom>
            <a:avLst/>
            <a:gdLst/>
            <a:ahLst/>
            <a:cxnLst/>
            <a:rect r="r" b="b" t="t" l="l"/>
            <a:pathLst>
              <a:path h="6792633" w="7707953">
                <a:moveTo>
                  <a:pt x="0" y="0"/>
                </a:moveTo>
                <a:lnTo>
                  <a:pt x="7707953" y="0"/>
                </a:lnTo>
                <a:lnTo>
                  <a:pt x="7707953" y="6792634"/>
                </a:lnTo>
                <a:lnTo>
                  <a:pt x="0" y="67926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7959" y="1474228"/>
            <a:ext cx="11701670" cy="129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b="true" sz="7500" spc="314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Milestones en GitHub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7959" y="3282434"/>
            <a:ext cx="8242040" cy="5427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3814" indent="-366907" lvl="1">
              <a:lnSpc>
                <a:spcPts val="4758"/>
              </a:lnSpc>
              <a:buFont typeface="Arial"/>
              <a:buChar char="•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Hitos que </a:t>
            </a: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agrupan varios Issues y PRs</a:t>
            </a:r>
          </a:p>
          <a:p>
            <a:pPr algn="l" marL="733814" indent="-366907" lvl="1">
              <a:lnSpc>
                <a:spcPts val="4758"/>
              </a:lnSpc>
              <a:buFont typeface="Arial"/>
              <a:buChar char="•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Sirven para:</a:t>
            </a:r>
          </a:p>
          <a:p>
            <a:pPr algn="l" marL="1467628" indent="-489209" lvl="2">
              <a:lnSpc>
                <a:spcPts val="4758"/>
              </a:lnSpc>
              <a:buFont typeface="Arial"/>
              <a:buChar char="⚬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Planificar por fases (Sprint 1, versión 1.0)</a:t>
            </a:r>
          </a:p>
          <a:p>
            <a:pPr algn="l" marL="1467628" indent="-489209" lvl="2">
              <a:lnSpc>
                <a:spcPts val="4758"/>
              </a:lnSpc>
              <a:buFont typeface="Arial"/>
              <a:buChar char="⚬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Med</a:t>
            </a: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ir avance automático</a:t>
            </a:r>
          </a:p>
          <a:p>
            <a:pPr algn="l" marL="1467628" indent="-489209" lvl="2">
              <a:lnSpc>
                <a:spcPts val="4758"/>
              </a:lnSpc>
              <a:buFont typeface="Arial"/>
              <a:buChar char="⚬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Demo: crear milestone + asignar un Issue</a:t>
            </a:r>
          </a:p>
          <a:p>
            <a:pPr algn="l">
              <a:lnSpc>
                <a:spcPts val="4758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99675" y="3802287"/>
            <a:ext cx="10390218" cy="6484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6089" indent="-438045" lvl="1">
              <a:lnSpc>
                <a:spcPts val="5680"/>
              </a:lnSpc>
              <a:buFont typeface="Arial"/>
              <a:buChar char="•"/>
            </a:pPr>
            <a:r>
              <a:rPr lang="en-US" sz="4057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Roles de </a:t>
            </a:r>
            <a:r>
              <a:rPr lang="en-US" sz="4057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acceso:</a:t>
            </a:r>
          </a:p>
          <a:p>
            <a:pPr algn="l" marL="1752178" indent="-584059" lvl="2">
              <a:lnSpc>
                <a:spcPts val="5680"/>
              </a:lnSpc>
              <a:buFont typeface="Arial"/>
              <a:buChar char="⚬"/>
            </a:pPr>
            <a:r>
              <a:rPr lang="en-US" sz="4057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Read → solo lectura</a:t>
            </a:r>
          </a:p>
          <a:p>
            <a:pPr algn="l" marL="1752178" indent="-584059" lvl="2">
              <a:lnSpc>
                <a:spcPts val="5680"/>
              </a:lnSpc>
              <a:buFont typeface="Arial"/>
              <a:buChar char="⚬"/>
            </a:pPr>
            <a:r>
              <a:rPr lang="en-US" sz="4057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Triage → gestionar Issues/PRs</a:t>
            </a:r>
          </a:p>
          <a:p>
            <a:pPr algn="l" marL="1752178" indent="-584059" lvl="2">
              <a:lnSpc>
                <a:spcPts val="5680"/>
              </a:lnSpc>
              <a:buFont typeface="Arial"/>
              <a:buChar char="⚬"/>
            </a:pPr>
            <a:r>
              <a:rPr lang="en-US" sz="4057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Write → push + ramas</a:t>
            </a:r>
          </a:p>
          <a:p>
            <a:pPr algn="l" marL="1752178" indent="-584059" lvl="2">
              <a:lnSpc>
                <a:spcPts val="5680"/>
              </a:lnSpc>
              <a:buFont typeface="Arial"/>
              <a:buChar char="⚬"/>
            </a:pPr>
            <a:r>
              <a:rPr lang="en-US" sz="4057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Maintain → admin operativo</a:t>
            </a:r>
          </a:p>
          <a:p>
            <a:pPr algn="l" marL="1752178" indent="-584059" lvl="2">
              <a:lnSpc>
                <a:spcPts val="5680"/>
              </a:lnSpc>
              <a:buFont typeface="Arial"/>
              <a:buChar char="⚬"/>
            </a:pPr>
            <a:r>
              <a:rPr lang="en-US" sz="4057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Adm</a:t>
            </a:r>
            <a:r>
              <a:rPr lang="en-US" sz="4057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in → control total</a:t>
            </a:r>
          </a:p>
          <a:p>
            <a:pPr algn="l" marL="876089" indent="-438045" lvl="1">
              <a:lnSpc>
                <a:spcPts val="5680"/>
              </a:lnSpc>
              <a:buFont typeface="Arial"/>
              <a:buChar char="•"/>
            </a:pPr>
            <a:r>
              <a:rPr lang="en-US" sz="4057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Ej</a:t>
            </a:r>
            <a:r>
              <a:rPr lang="en-US" sz="4057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ercicio: agregar a un colaborador</a:t>
            </a:r>
          </a:p>
          <a:p>
            <a:pPr algn="l">
              <a:lnSpc>
                <a:spcPts val="5680"/>
              </a:lnSpc>
            </a:pPr>
          </a:p>
          <a:p>
            <a:pPr algn="l">
              <a:lnSpc>
                <a:spcPts val="5680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189893" y="3366859"/>
            <a:ext cx="6069407" cy="5227276"/>
          </a:xfrm>
          <a:custGeom>
            <a:avLst/>
            <a:gdLst/>
            <a:ahLst/>
            <a:cxnLst/>
            <a:rect r="r" b="b" t="t" l="l"/>
            <a:pathLst>
              <a:path h="5227276" w="6069407">
                <a:moveTo>
                  <a:pt x="0" y="0"/>
                </a:moveTo>
                <a:lnTo>
                  <a:pt x="6069407" y="0"/>
                </a:lnTo>
                <a:lnTo>
                  <a:pt x="6069407" y="5227276"/>
                </a:lnTo>
                <a:lnTo>
                  <a:pt x="0" y="52272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2714" y="1197472"/>
            <a:ext cx="17259300" cy="247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40"/>
              </a:lnSpc>
            </a:pPr>
            <a:r>
              <a:rPr lang="en-US" sz="7100" spc="291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Colaboradores y roles en </a:t>
            </a:r>
          </a:p>
          <a:p>
            <a:pPr algn="l">
              <a:lnSpc>
                <a:spcPts val="9940"/>
              </a:lnSpc>
            </a:pPr>
            <a:r>
              <a:rPr lang="en-US" b="true" sz="7100" spc="297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GitHub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43509" y="2837990"/>
            <a:ext cx="5836132" cy="5544325"/>
          </a:xfrm>
          <a:custGeom>
            <a:avLst/>
            <a:gdLst/>
            <a:ahLst/>
            <a:cxnLst/>
            <a:rect r="r" b="b" t="t" l="l"/>
            <a:pathLst>
              <a:path h="5544325" w="5836132">
                <a:moveTo>
                  <a:pt x="0" y="0"/>
                </a:moveTo>
                <a:lnTo>
                  <a:pt x="5836131" y="0"/>
                </a:lnTo>
                <a:lnTo>
                  <a:pt x="5836131" y="5544325"/>
                </a:lnTo>
                <a:lnTo>
                  <a:pt x="0" y="55443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6258" y="1282401"/>
            <a:ext cx="15715484" cy="14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78"/>
              </a:lnSpc>
            </a:pPr>
            <a:r>
              <a:rPr lang="en-US" b="true" sz="8199" spc="343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Pull Requests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156904"/>
            <a:ext cx="8438108" cy="1082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8681" indent="-289560" lvl="2">
              <a:lnSpc>
                <a:spcPts val="5320"/>
              </a:lnSpc>
              <a:buFont typeface="Arial"/>
              <a:buChar char="⚬"/>
            </a:pPr>
            <a:r>
              <a:rPr lang="en-US" sz="3800" spc="158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Sol</a:t>
            </a:r>
            <a:r>
              <a:rPr lang="en-US" sz="3800" spc="158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icitud de integrar cambios de un</a:t>
            </a:r>
            <a:r>
              <a:rPr lang="en-US" sz="3800" spc="158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a rama → main</a:t>
            </a:r>
          </a:p>
          <a:p>
            <a:pPr algn="l" marL="868681" indent="-289560" lvl="2">
              <a:lnSpc>
                <a:spcPts val="5320"/>
              </a:lnSpc>
              <a:buFont typeface="Arial"/>
              <a:buChar char="⚬"/>
            </a:pPr>
            <a:r>
              <a:rPr lang="en-US" sz="3800" spc="15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Incluy</a:t>
            </a:r>
            <a:r>
              <a:rPr lang="en-US" sz="3800" spc="15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en:</a:t>
            </a:r>
          </a:p>
          <a:p>
            <a:pPr algn="l" marL="1640841" indent="-546947" lvl="2">
              <a:lnSpc>
                <a:spcPts val="5320"/>
              </a:lnSpc>
              <a:buFont typeface="Arial"/>
              <a:buChar char="⚬"/>
            </a:pPr>
            <a:r>
              <a:rPr lang="en-US" sz="3800" spc="15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Diff de código</a:t>
            </a:r>
          </a:p>
          <a:p>
            <a:pPr algn="l" marL="1640841" indent="-546947" lvl="2">
              <a:lnSpc>
                <a:spcPts val="5320"/>
              </a:lnSpc>
              <a:buFont typeface="Arial"/>
              <a:buChar char="⚬"/>
            </a:pPr>
            <a:r>
              <a:rPr lang="en-US" sz="3800" spc="15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Comentarios línea por línea</a:t>
            </a:r>
          </a:p>
          <a:p>
            <a:pPr algn="l" marL="1640841" indent="-546947" lvl="2">
              <a:lnSpc>
                <a:spcPts val="5320"/>
              </a:lnSpc>
              <a:buFont typeface="Arial"/>
              <a:buChar char="⚬"/>
            </a:pPr>
            <a:r>
              <a:rPr lang="en-US" sz="3800" spc="15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Revisiones y aprobaciones</a:t>
            </a:r>
          </a:p>
          <a:p>
            <a:pPr algn="l" marL="868681" indent="-289560" lvl="2">
              <a:lnSpc>
                <a:spcPts val="5320"/>
              </a:lnSpc>
              <a:buFont typeface="Arial"/>
              <a:buChar char="⚬"/>
            </a:pPr>
            <a:r>
              <a:rPr lang="en-US" sz="3800" spc="15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Se vinculan con Issues para dar trazabilidad</a:t>
            </a:r>
          </a:p>
          <a:p>
            <a:pPr algn="l" marL="868681" indent="-289560" lvl="2">
              <a:lnSpc>
                <a:spcPts val="5320"/>
              </a:lnSpc>
              <a:buFont typeface="Arial"/>
              <a:buChar char="⚬"/>
            </a:pPr>
          </a:p>
          <a:p>
            <a:pPr algn="l">
              <a:lnSpc>
                <a:spcPts val="5320"/>
              </a:lnSpc>
            </a:pPr>
          </a:p>
          <a:p>
            <a:pPr algn="l" marL="1552510" indent="-388127" lvl="3">
              <a:lnSpc>
                <a:spcPts val="5320"/>
              </a:lnSpc>
            </a:pPr>
          </a:p>
          <a:p>
            <a:pPr algn="l" marL="1552510" indent="-388127" lvl="3">
              <a:lnSpc>
                <a:spcPts val="4976"/>
              </a:lnSpc>
            </a:pPr>
          </a:p>
          <a:p>
            <a:pPr algn="l" marL="1552510" indent="-388127" lvl="3">
              <a:lnSpc>
                <a:spcPts val="4976"/>
              </a:lnSpc>
            </a:pPr>
          </a:p>
          <a:p>
            <a:pPr algn="l" marL="1552510" indent="-388127" lvl="3">
              <a:lnSpc>
                <a:spcPts val="4290"/>
              </a:lnSpc>
            </a:pPr>
          </a:p>
          <a:p>
            <a:pPr algn="l" marL="1552510" indent="-388127" lvl="3">
              <a:lnSpc>
                <a:spcPts val="4290"/>
              </a:lnSpc>
            </a:pPr>
          </a:p>
          <a:p>
            <a:pPr algn="l" marL="1552510" indent="-388127" lvl="3">
              <a:lnSpc>
                <a:spcPts val="4290"/>
              </a:lnSpc>
            </a:pPr>
          </a:p>
          <a:p>
            <a:pPr algn="l" marL="1552510" indent="-388127" lvl="3">
              <a:lnSpc>
                <a:spcPts val="4633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6258" y="1282401"/>
            <a:ext cx="15715484" cy="14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78"/>
              </a:lnSpc>
            </a:pPr>
            <a:r>
              <a:rPr lang="en-US" b="true" sz="8199" spc="343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Branches en GitHub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156904"/>
            <a:ext cx="6968532" cy="11273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5821" indent="-281940" lvl="2">
              <a:lnSpc>
                <a:spcPts val="5180"/>
              </a:lnSpc>
              <a:buFont typeface="Arial"/>
              <a:buChar char="⚬"/>
            </a:pPr>
            <a:r>
              <a:rPr lang="en-US" sz="3700" spc="15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So</a:t>
            </a:r>
            <a:r>
              <a:rPr lang="en-US" sz="3700" spc="15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n ramas dent</a:t>
            </a:r>
            <a:r>
              <a:rPr lang="en-US" sz="3700" spc="15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ro del repositorio.</a:t>
            </a:r>
          </a:p>
          <a:p>
            <a:pPr algn="l" marL="845821" indent="-281940" lvl="2">
              <a:lnSpc>
                <a:spcPts val="5180"/>
              </a:lnSpc>
              <a:buFont typeface="Arial"/>
              <a:buChar char="⚬"/>
            </a:pPr>
            <a:r>
              <a:rPr lang="en-US" sz="3700" spc="15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Permiten trabajar en paralelo sin afectar main.</a:t>
            </a:r>
          </a:p>
          <a:p>
            <a:pPr algn="l" marL="845821" indent="-281940" lvl="2">
              <a:lnSpc>
                <a:spcPts val="5180"/>
              </a:lnSpc>
              <a:buFont typeface="Arial"/>
              <a:buChar char="⚬"/>
            </a:pPr>
            <a:r>
              <a:rPr lang="en-US" sz="3700" spc="15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Uso</a:t>
            </a:r>
            <a:r>
              <a:rPr lang="en-US" sz="3700" spc="15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 típico:</a:t>
            </a:r>
          </a:p>
          <a:p>
            <a:pPr algn="l" marL="1597662" indent="-532554" lvl="2">
              <a:lnSpc>
                <a:spcPts val="5180"/>
              </a:lnSpc>
              <a:buFont typeface="Arial"/>
              <a:buChar char="⚬"/>
            </a:pPr>
            <a:r>
              <a:rPr lang="en-US" sz="3700" spc="15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Nuevas funcionalidades</a:t>
            </a:r>
          </a:p>
          <a:p>
            <a:pPr algn="l" marL="1597662" indent="-532554" lvl="2">
              <a:lnSpc>
                <a:spcPts val="5180"/>
              </a:lnSpc>
              <a:buFont typeface="Arial"/>
              <a:buChar char="⚬"/>
            </a:pPr>
            <a:r>
              <a:rPr lang="en-US" sz="3700" spc="15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Corrección de bugs</a:t>
            </a:r>
          </a:p>
          <a:p>
            <a:pPr algn="l" marL="845821" indent="-281940" lvl="2">
              <a:lnSpc>
                <a:spcPts val="5180"/>
              </a:lnSpc>
              <a:buFont typeface="Arial"/>
              <a:buChar char="⚬"/>
            </a:pPr>
          </a:p>
          <a:p>
            <a:pPr algn="l" marL="845821" indent="-281940" lvl="2">
              <a:lnSpc>
                <a:spcPts val="5180"/>
              </a:lnSpc>
              <a:buFont typeface="Arial"/>
              <a:buChar char="⚬"/>
            </a:pPr>
          </a:p>
          <a:p>
            <a:pPr algn="l">
              <a:lnSpc>
                <a:spcPts val="5180"/>
              </a:lnSpc>
            </a:pPr>
          </a:p>
          <a:p>
            <a:pPr algn="l" marL="1511655" indent="-377914" lvl="3">
              <a:lnSpc>
                <a:spcPts val="5180"/>
              </a:lnSpc>
            </a:pPr>
          </a:p>
          <a:p>
            <a:pPr algn="l" marL="1511655" indent="-377914" lvl="3">
              <a:lnSpc>
                <a:spcPts val="4845"/>
              </a:lnSpc>
            </a:pPr>
          </a:p>
          <a:p>
            <a:pPr algn="l" marL="1511655" indent="-377914" lvl="3">
              <a:lnSpc>
                <a:spcPts val="4845"/>
              </a:lnSpc>
            </a:pPr>
          </a:p>
          <a:p>
            <a:pPr algn="l" marL="1511655" indent="-377914" lvl="3">
              <a:lnSpc>
                <a:spcPts val="4178"/>
              </a:lnSpc>
            </a:pPr>
          </a:p>
          <a:p>
            <a:pPr algn="l" marL="1511655" indent="-377914" lvl="3">
              <a:lnSpc>
                <a:spcPts val="4178"/>
              </a:lnSpc>
            </a:pPr>
          </a:p>
          <a:p>
            <a:pPr algn="l" marL="1511655" indent="-377914" lvl="3">
              <a:lnSpc>
                <a:spcPts val="4178"/>
              </a:lnSpc>
            </a:pPr>
          </a:p>
          <a:p>
            <a:pPr algn="l" marL="1511655" indent="-377914" lvl="3">
              <a:lnSpc>
                <a:spcPts val="4511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8268164" y="3233104"/>
            <a:ext cx="8478710" cy="5376191"/>
            <a:chOff x="0" y="0"/>
            <a:chExt cx="14074327" cy="89242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074313" cy="8924290"/>
            </a:xfrm>
            <a:custGeom>
              <a:avLst/>
              <a:gdLst/>
              <a:ahLst/>
              <a:cxnLst/>
              <a:rect r="r" b="b" t="t" l="l"/>
              <a:pathLst>
                <a:path h="8924290" w="14074313">
                  <a:moveTo>
                    <a:pt x="0" y="0"/>
                  </a:moveTo>
                  <a:lnTo>
                    <a:pt x="14074313" y="0"/>
                  </a:lnTo>
                  <a:lnTo>
                    <a:pt x="14074313" y="8924290"/>
                  </a:lnTo>
                  <a:lnTo>
                    <a:pt x="0" y="8924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6289" t="0" r="-6289" b="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26852" y="2683821"/>
            <a:ext cx="5832448" cy="5774124"/>
          </a:xfrm>
          <a:custGeom>
            <a:avLst/>
            <a:gdLst/>
            <a:ahLst/>
            <a:cxnLst/>
            <a:rect r="r" b="b" t="t" l="l"/>
            <a:pathLst>
              <a:path h="5774124" w="5832448">
                <a:moveTo>
                  <a:pt x="0" y="0"/>
                </a:moveTo>
                <a:lnTo>
                  <a:pt x="5832448" y="0"/>
                </a:lnTo>
                <a:lnTo>
                  <a:pt x="5832448" y="5774123"/>
                </a:lnTo>
                <a:lnTo>
                  <a:pt x="0" y="57741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6258" y="1282401"/>
            <a:ext cx="15715484" cy="14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78"/>
              </a:lnSpc>
            </a:pPr>
            <a:r>
              <a:rPr lang="en-US" b="true" sz="8199" spc="343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Fork en GitHub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188" y="2937829"/>
            <a:ext cx="10365735" cy="1183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4383" indent="-251461" lvl="2">
              <a:lnSpc>
                <a:spcPts val="4620"/>
              </a:lnSpc>
              <a:buFont typeface="Arial"/>
              <a:buChar char="⚬"/>
            </a:pPr>
            <a:r>
              <a:rPr lang="en-US" sz="3300" spc="13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Es una cop</a:t>
            </a:r>
            <a:r>
              <a:rPr lang="en-US" sz="3300" spc="13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ia completa de un repositorio en tu cuenta.</a:t>
            </a:r>
          </a:p>
          <a:p>
            <a:pPr algn="l" marL="754383" indent="-251461" lvl="2">
              <a:lnSpc>
                <a:spcPts val="4620"/>
              </a:lnSpc>
              <a:buFont typeface="Arial"/>
              <a:buChar char="⚬"/>
            </a:pPr>
            <a:r>
              <a:rPr lang="en-US" sz="3300" spc="13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Permite:</a:t>
            </a:r>
          </a:p>
          <a:p>
            <a:pPr algn="l" marL="1424946" indent="-474982" lvl="2">
              <a:lnSpc>
                <a:spcPts val="4620"/>
              </a:lnSpc>
              <a:buFont typeface="Arial"/>
              <a:buChar char="⚬"/>
            </a:pPr>
            <a:r>
              <a:rPr lang="en-US" sz="3300" spc="13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Probar cambios sin</a:t>
            </a:r>
            <a:r>
              <a:rPr lang="en-US" sz="3300" spc="13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 afectar el repo original.</a:t>
            </a:r>
          </a:p>
          <a:p>
            <a:pPr algn="l" marL="1424946" indent="-474982" lvl="2">
              <a:lnSpc>
                <a:spcPts val="4620"/>
              </a:lnSpc>
              <a:buFont typeface="Arial"/>
              <a:buChar char="⚬"/>
            </a:pPr>
            <a:r>
              <a:rPr lang="en-US" sz="3300" spc="13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Contribuir a proyectos open source mediante PRs desde tu fork.</a:t>
            </a:r>
          </a:p>
          <a:p>
            <a:pPr algn="l" marL="754383" indent="-251461" lvl="2">
              <a:lnSpc>
                <a:spcPts val="4620"/>
              </a:lnSpc>
              <a:buFont typeface="Arial"/>
              <a:buChar char="⚬"/>
            </a:pPr>
            <a:r>
              <a:rPr lang="en-US" sz="3300" spc="13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Diferencia clave con branch:</a:t>
            </a:r>
          </a:p>
          <a:p>
            <a:pPr algn="l" marL="1424946" indent="-474982" lvl="2">
              <a:lnSpc>
                <a:spcPts val="4620"/>
              </a:lnSpc>
              <a:buFont typeface="Arial"/>
              <a:buChar char="⚬"/>
            </a:pPr>
            <a:r>
              <a:rPr lang="en-US" sz="3300" spc="13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Branch vive dentro del mismo repo.</a:t>
            </a:r>
          </a:p>
          <a:p>
            <a:pPr algn="l" marL="1424946" indent="-474982" lvl="2">
              <a:lnSpc>
                <a:spcPts val="4620"/>
              </a:lnSpc>
              <a:buFont typeface="Arial"/>
              <a:buChar char="⚬"/>
            </a:pPr>
            <a:r>
              <a:rPr lang="en-US" sz="3300" spc="13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Fork crea un repo separado bajo tu usuario.</a:t>
            </a:r>
          </a:p>
          <a:p>
            <a:pPr algn="l" marL="800102" indent="-266701" lvl="2">
              <a:lnSpc>
                <a:spcPts val="4900"/>
              </a:lnSpc>
              <a:buFont typeface="Arial"/>
              <a:buChar char="⚬"/>
            </a:pPr>
          </a:p>
          <a:p>
            <a:pPr algn="l">
              <a:lnSpc>
                <a:spcPts val="5320"/>
              </a:lnSpc>
            </a:pPr>
          </a:p>
          <a:p>
            <a:pPr algn="l" marL="1552510" indent="-388127" lvl="3">
              <a:lnSpc>
                <a:spcPts val="5320"/>
              </a:lnSpc>
            </a:pPr>
          </a:p>
          <a:p>
            <a:pPr algn="l" marL="1552510" indent="-388127" lvl="3">
              <a:lnSpc>
                <a:spcPts val="4976"/>
              </a:lnSpc>
            </a:pPr>
          </a:p>
          <a:p>
            <a:pPr algn="l" marL="1552510" indent="-388127" lvl="3">
              <a:lnSpc>
                <a:spcPts val="4976"/>
              </a:lnSpc>
            </a:pPr>
          </a:p>
          <a:p>
            <a:pPr algn="l" marL="1552510" indent="-388127" lvl="3">
              <a:lnSpc>
                <a:spcPts val="4290"/>
              </a:lnSpc>
            </a:pPr>
          </a:p>
          <a:p>
            <a:pPr algn="l" marL="1552510" indent="-388127" lvl="3">
              <a:lnSpc>
                <a:spcPts val="4290"/>
              </a:lnSpc>
            </a:pPr>
          </a:p>
          <a:p>
            <a:pPr algn="l" marL="1552510" indent="-388127" lvl="3">
              <a:lnSpc>
                <a:spcPts val="4290"/>
              </a:lnSpc>
            </a:pPr>
          </a:p>
          <a:p>
            <a:pPr algn="l" marL="1552510" indent="-388127" lvl="3">
              <a:lnSpc>
                <a:spcPts val="4633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39138" y="3576005"/>
            <a:ext cx="5362604" cy="5342494"/>
          </a:xfrm>
          <a:custGeom>
            <a:avLst/>
            <a:gdLst/>
            <a:ahLst/>
            <a:cxnLst/>
            <a:rect r="r" b="b" t="t" l="l"/>
            <a:pathLst>
              <a:path h="5342494" w="5362604">
                <a:moveTo>
                  <a:pt x="0" y="0"/>
                </a:moveTo>
                <a:lnTo>
                  <a:pt x="5362604" y="0"/>
                </a:lnTo>
                <a:lnTo>
                  <a:pt x="5362604" y="5342494"/>
                </a:lnTo>
                <a:lnTo>
                  <a:pt x="0" y="53424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6258" y="1431659"/>
            <a:ext cx="15973042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b="true" sz="7500" spc="315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Flujo de trabajo recomendado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365234"/>
            <a:ext cx="10390218" cy="719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6089" indent="-438045" lvl="1">
              <a:lnSpc>
                <a:spcPts val="5680"/>
              </a:lnSpc>
              <a:buFont typeface="Arial"/>
              <a:buChar char="•"/>
            </a:pPr>
            <a:r>
              <a:rPr lang="en-US" sz="4057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Issue → Br</a:t>
            </a:r>
            <a:r>
              <a:rPr lang="en-US" sz="4057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anch → Commits → Pull Request → Merge → Issue cerrado</a:t>
            </a:r>
          </a:p>
          <a:p>
            <a:pPr algn="l" marL="876089" indent="-438045" lvl="1">
              <a:lnSpc>
                <a:spcPts val="5680"/>
              </a:lnSpc>
              <a:buFont typeface="Arial"/>
              <a:buChar char="•"/>
            </a:pPr>
            <a:r>
              <a:rPr lang="en-US" sz="4057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Buenas prácticas:</a:t>
            </a:r>
          </a:p>
          <a:p>
            <a:pPr algn="l" marL="1752178" indent="-584059" lvl="2">
              <a:lnSpc>
                <a:spcPts val="5680"/>
              </a:lnSpc>
              <a:buFont typeface="Arial"/>
              <a:buChar char="⚬"/>
            </a:pPr>
            <a:r>
              <a:rPr lang="en-US" sz="4057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1 Issue → 1 PR</a:t>
            </a:r>
          </a:p>
          <a:p>
            <a:pPr algn="l" marL="1752178" indent="-584059" lvl="2">
              <a:lnSpc>
                <a:spcPts val="5680"/>
              </a:lnSpc>
              <a:buFont typeface="Arial"/>
              <a:buChar char="⚬"/>
            </a:pPr>
            <a:r>
              <a:rPr lang="en-US" sz="4057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Nomb</a:t>
            </a:r>
            <a:r>
              <a:rPr lang="en-US" sz="4057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res claros de branch (feat/123-nueva-seccion)</a:t>
            </a:r>
          </a:p>
          <a:p>
            <a:pPr algn="l" marL="1752178" indent="-584059" lvl="2">
              <a:lnSpc>
                <a:spcPts val="5680"/>
              </a:lnSpc>
              <a:buFont typeface="Arial"/>
              <a:buChar char="⚬"/>
            </a:pPr>
            <a:r>
              <a:rPr lang="en-US" sz="4057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Usar Closes #N en PR</a:t>
            </a:r>
          </a:p>
          <a:p>
            <a:pPr algn="l">
              <a:lnSpc>
                <a:spcPts val="5680"/>
              </a:lnSpc>
            </a:pPr>
          </a:p>
          <a:p>
            <a:pPr algn="l">
              <a:lnSpc>
                <a:spcPts val="5680"/>
              </a:lnSpc>
            </a:pPr>
          </a:p>
          <a:p>
            <a:pPr algn="l">
              <a:lnSpc>
                <a:spcPts val="568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78144" y="3364951"/>
            <a:ext cx="7128452" cy="5765136"/>
          </a:xfrm>
          <a:custGeom>
            <a:avLst/>
            <a:gdLst/>
            <a:ahLst/>
            <a:cxnLst/>
            <a:rect r="r" b="b" t="t" l="l"/>
            <a:pathLst>
              <a:path h="5765136" w="7128452">
                <a:moveTo>
                  <a:pt x="0" y="0"/>
                </a:moveTo>
                <a:lnTo>
                  <a:pt x="7128452" y="0"/>
                </a:lnTo>
                <a:lnTo>
                  <a:pt x="7128452" y="5765135"/>
                </a:lnTo>
                <a:lnTo>
                  <a:pt x="0" y="5765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6258" y="1765601"/>
            <a:ext cx="15715484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b="true" sz="6999" spc="293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Discusiones en GitHub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6258" y="3423605"/>
            <a:ext cx="8115300" cy="719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6089" indent="-438045" lvl="1">
              <a:lnSpc>
                <a:spcPts val="5680"/>
              </a:lnSpc>
              <a:buFont typeface="Arial"/>
              <a:buChar char="•"/>
            </a:pPr>
            <a:r>
              <a:rPr lang="en-US" sz="4057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Esp</a:t>
            </a:r>
            <a:r>
              <a:rPr lang="en-US" sz="4057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acios abiertos de conversación</a:t>
            </a:r>
          </a:p>
          <a:p>
            <a:pPr algn="l" marL="876089" indent="-438045" lvl="1">
              <a:lnSpc>
                <a:spcPts val="5680"/>
              </a:lnSpc>
              <a:buFont typeface="Arial"/>
              <a:buChar char="•"/>
            </a:pPr>
            <a:r>
              <a:rPr lang="en-US" sz="4057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Sirven para: preguntas, brainstorming, propuestas</a:t>
            </a:r>
          </a:p>
          <a:p>
            <a:pPr algn="l" marL="876089" indent="-438045" lvl="1">
              <a:lnSpc>
                <a:spcPts val="5680"/>
              </a:lnSpc>
              <a:buFont typeface="Arial"/>
              <a:buChar char="•"/>
            </a:pPr>
            <a:r>
              <a:rPr lang="en-US" sz="4057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Diferencia clave: no son tareas, son debates</a:t>
            </a:r>
          </a:p>
          <a:p>
            <a:pPr algn="l">
              <a:lnSpc>
                <a:spcPts val="5680"/>
              </a:lnSpc>
            </a:pPr>
          </a:p>
          <a:p>
            <a:pPr algn="l">
              <a:lnSpc>
                <a:spcPts val="5680"/>
              </a:lnSpc>
            </a:pPr>
          </a:p>
          <a:p>
            <a:pPr algn="l">
              <a:lnSpc>
                <a:spcPts val="5680"/>
              </a:lnSpc>
            </a:pPr>
          </a:p>
          <a:p>
            <a:pPr algn="l">
              <a:lnSpc>
                <a:spcPts val="568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91429" y="3030024"/>
            <a:ext cx="9513606" cy="644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D</a:t>
            </a:r>
            <a:r>
              <a:rPr lang="en-US" sz="30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ocumentación estable dentro del repo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Casos típicos: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Manual de instalación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G</a:t>
            </a:r>
            <a:r>
              <a:rPr lang="en-US" sz="30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uías de contribución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Estándares de código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Mucho más detallado de lo que sería un README (recordar que este último es más bien una carte de presentación).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No son tan necesarias en proyectos pequeños, pero se hacen muy útiles en proyectos OpenSource con muchos colaboradores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233894" y="3153849"/>
            <a:ext cx="5736484" cy="5853555"/>
          </a:xfrm>
          <a:custGeom>
            <a:avLst/>
            <a:gdLst/>
            <a:ahLst/>
            <a:cxnLst/>
            <a:rect r="r" b="b" t="t" l="l"/>
            <a:pathLst>
              <a:path h="5853555" w="5736484">
                <a:moveTo>
                  <a:pt x="0" y="0"/>
                </a:moveTo>
                <a:lnTo>
                  <a:pt x="5736484" y="0"/>
                </a:lnTo>
                <a:lnTo>
                  <a:pt x="5736484" y="5853555"/>
                </a:lnTo>
                <a:lnTo>
                  <a:pt x="0" y="5853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47156" y="1537419"/>
            <a:ext cx="14993688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79"/>
              </a:lnSpc>
            </a:pPr>
            <a:r>
              <a:rPr lang="en-US" sz="7199" spc="301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Wikis en GitHub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702564" y="4593267"/>
            <a:ext cx="4044311" cy="4147221"/>
            <a:chOff x="0" y="0"/>
            <a:chExt cx="5392415" cy="55296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92420" cy="5529580"/>
            </a:xfrm>
            <a:custGeom>
              <a:avLst/>
              <a:gdLst/>
              <a:ahLst/>
              <a:cxnLst/>
              <a:rect r="r" b="b" t="t" l="l"/>
              <a:pathLst>
                <a:path h="5529580" w="5392420">
                  <a:moveTo>
                    <a:pt x="0" y="0"/>
                  </a:moveTo>
                  <a:lnTo>
                    <a:pt x="5392420" y="0"/>
                  </a:lnTo>
                  <a:lnTo>
                    <a:pt x="5392420" y="5529580"/>
                  </a:lnTo>
                  <a:lnTo>
                    <a:pt x="0" y="5529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164" t="0" r="-3164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99548" y="2129801"/>
            <a:ext cx="11558671" cy="1952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45"/>
              </a:lnSpc>
            </a:pPr>
            <a:r>
              <a:rPr lang="en-US" b="true" sz="10318" spc="433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Presentación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5196" y="4529894"/>
            <a:ext cx="10674770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0101" indent="-266700" lvl="2">
              <a:lnSpc>
                <a:spcPts val="4900"/>
              </a:lnSpc>
              <a:buFont typeface="Arial"/>
              <a:buChar char="⚬"/>
            </a:pPr>
            <a:r>
              <a:rPr lang="en-US" sz="3500" spc="14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Camila Aroca - Estudiante de 3º año de Ingeniería en Informática</a:t>
            </a:r>
          </a:p>
          <a:p>
            <a:pPr algn="l" marL="800101" indent="-266700" lvl="2">
              <a:lnSpc>
                <a:spcPts val="4900"/>
              </a:lnSpc>
              <a:buFont typeface="Arial"/>
              <a:buChar char="⚬"/>
            </a:pPr>
            <a:r>
              <a:rPr lang="en-US" sz="3500" spc="14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Certificada en GitHub Foundations 2024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65613" y="1362719"/>
            <a:ext cx="13756775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b="true" sz="6800" spc="285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Preguntas tipo examen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1429" y="3030024"/>
            <a:ext cx="15555445" cy="622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1) </a:t>
            </a: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"Es </a:t>
            </a: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un espacio abierto para conversaciones, preguntas y prop</a:t>
            </a: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uestas de mejora, que no necesariamente deben cerrarse. Favorece el intercambio de ideas más que la ejecución de tareas."</a:t>
            </a:r>
          </a:p>
          <a:p>
            <a:pPr algn="l">
              <a:lnSpc>
                <a:spcPts val="4899"/>
              </a:lnSpc>
            </a:pP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 ¿Qué herramienta de colaboración en GitHub se está describiendo?</a:t>
            </a:r>
          </a:p>
          <a:p>
            <a:pPr algn="l">
              <a:lnSpc>
                <a:spcPts val="4899"/>
              </a:lnSpc>
            </a:pP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A) Issues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B) Pull Requests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C) Discussions 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D) Wiki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65613" y="1362719"/>
            <a:ext cx="13756775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b="true" sz="6800" spc="285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Preguntas tipo examen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03855" y="3087316"/>
            <a:ext cx="15555445" cy="5530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¿C</a:t>
            </a:r>
            <a:r>
              <a:rPr lang="en-US" sz="38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uál de estos NO es un rol</a:t>
            </a:r>
            <a:r>
              <a:rPr lang="en-US" sz="38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 de acceso posible de un colaborador en GitHub?</a:t>
            </a:r>
          </a:p>
          <a:p>
            <a:pPr algn="l">
              <a:lnSpc>
                <a:spcPts val="5459"/>
              </a:lnSpc>
            </a:pPr>
          </a:p>
          <a:p>
            <a:pPr algn="l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A) Read</a:t>
            </a:r>
          </a:p>
          <a:p>
            <a:pPr algn="l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 B) Triage</a:t>
            </a:r>
          </a:p>
          <a:p>
            <a:pPr algn="l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 C) Write</a:t>
            </a:r>
          </a:p>
          <a:p>
            <a:pPr algn="l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 D) Editor </a:t>
            </a:r>
          </a:p>
          <a:p>
            <a:pPr algn="l">
              <a:lnSpc>
                <a:spcPts val="5459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65613" y="1362719"/>
            <a:ext cx="13756775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b="true" sz="6800" spc="285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Preguntas tipo examen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1429" y="3030024"/>
            <a:ext cx="15555445" cy="622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3)¿C</a:t>
            </a: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uál de estas afirmaciones es verda</a:t>
            </a: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dera sobre los repositorios en GitHub?</a:t>
            </a:r>
          </a:p>
          <a:p>
            <a:pPr algn="l">
              <a:lnSpc>
                <a:spcPts val="4899"/>
              </a:lnSpc>
            </a:pP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A) Los repositorios públicos permiten que cualquiera haga commits.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 B) Los repositorios privados no pueden tener colaboradores.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 C) Los repositorios</a:t>
            </a: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 públicos pueden ser vistos por todos, pero sólo colaboradores autorizados pueden hacer commits. 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 D) Los repositorios privados son invisibles incluso para su dueño.</a:t>
            </a:r>
          </a:p>
          <a:p>
            <a:pPr algn="l">
              <a:lnSpc>
                <a:spcPts val="4899"/>
              </a:lnSpc>
            </a:pPr>
          </a:p>
          <a:p>
            <a:pPr algn="l">
              <a:lnSpc>
                <a:spcPts val="4899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65613" y="1362719"/>
            <a:ext cx="13756775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b="true" sz="6800" spc="285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Preguntas tipo examen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1429" y="3030024"/>
            <a:ext cx="15555445" cy="684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4)¿C</a:t>
            </a: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uál de estas alternativas describ</a:t>
            </a: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e mejor lo que es GitHub?</a:t>
            </a:r>
          </a:p>
          <a:p>
            <a:pPr algn="l">
              <a:lnSpc>
                <a:spcPts val="4899"/>
              </a:lnSpc>
            </a:pP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A) Una plataforma para la colaboración y gestión de proyectos de software usando Git. 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 B) Una plataforma que utiliza IA para la gestión automática del código en la nube.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 C) Un editor</a:t>
            </a: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 de texto que reemplaza a VS Code.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 D) Un sistema de bases de datos relacional para guardar código.</a:t>
            </a:r>
          </a:p>
          <a:p>
            <a:pPr algn="l">
              <a:lnSpc>
                <a:spcPts val="4899"/>
              </a:lnSpc>
            </a:pPr>
          </a:p>
          <a:p>
            <a:pPr algn="l">
              <a:lnSpc>
                <a:spcPts val="4899"/>
              </a:lnSpc>
            </a:pPr>
          </a:p>
          <a:p>
            <a:pPr algn="l">
              <a:lnSpc>
                <a:spcPts val="4899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65613" y="1362719"/>
            <a:ext cx="13756775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b="true" sz="6800" spc="285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Preguntas tipo examen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1429" y="3030024"/>
            <a:ext cx="15555445" cy="808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5)¿C</a:t>
            </a: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uál es el flujo de trabajo r</a:t>
            </a: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ecomendado en GitHub?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A) Hacer commits directo en main → cerrar el repo cuando se termina.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 B) Crear un Issue → trabajar en un branch → hacer commits → abrir un Pull Request → merge → cerrar el Issue. 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C) Cr</a:t>
            </a: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ear un branch → Abrir issues para sugerir problemas o mejoras → Solucionar los problemas ⟶ Merge a main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 D) Gestionar los cambios desde Git y luego subirlos al repositorio en GitHub con el comando </a:t>
            </a:r>
            <a:r>
              <a:rPr lang="en-US" sz="3499">
                <a:solidFill>
                  <a:srgbClr val="00FF5E"/>
                </a:solidFill>
                <a:latin typeface="Arian"/>
                <a:ea typeface="Arian"/>
                <a:cs typeface="Arian"/>
                <a:sym typeface="Arian"/>
              </a:rPr>
              <a:t>git push</a:t>
            </a:r>
          </a:p>
          <a:p>
            <a:pPr algn="l">
              <a:lnSpc>
                <a:spcPts val="4899"/>
              </a:lnSpc>
            </a:pPr>
          </a:p>
          <a:p>
            <a:pPr algn="l">
              <a:lnSpc>
                <a:spcPts val="4899"/>
              </a:lnSpc>
            </a:pPr>
          </a:p>
          <a:p>
            <a:pPr algn="l">
              <a:lnSpc>
                <a:spcPts val="4899"/>
              </a:lnSpc>
            </a:pPr>
          </a:p>
          <a:p>
            <a:pPr algn="l">
              <a:lnSpc>
                <a:spcPts val="4899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65613" y="1362719"/>
            <a:ext cx="13756775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b="true" sz="6800" spc="285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Preguntas tipo examen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1429" y="3030024"/>
            <a:ext cx="15555445" cy="684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6) </a:t>
            </a: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D</a:t>
            </a: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urante la colaboración en un repositorio, un estudiante detecta un bug en la aplicación. ¿Cuál es la forma r</a:t>
            </a: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ecomendada de proceder en GitHub?</a:t>
            </a:r>
          </a:p>
          <a:p>
            <a:pPr algn="l">
              <a:lnSpc>
                <a:spcPts val="4899"/>
              </a:lnSpc>
            </a:pP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A) Escribir el bug en el README y esperar que alguien lo vea.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 B) Crear un Issue describiendo el bug → asignarlo → crear un branch → arreglarlo con un PR que cierre el Issue. 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 C) Modificar</a:t>
            </a: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 directamente main y no dejar registro.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 D) Comunicar esto en Discussions, para que otros miembros del equipo se enteren y puedan discutir cómo proceder</a:t>
            </a:r>
          </a:p>
          <a:p>
            <a:pPr algn="l">
              <a:lnSpc>
                <a:spcPts val="4899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65613" y="1362719"/>
            <a:ext cx="13756775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b="true" sz="6800" spc="285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Preguntas tipo examen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1429" y="2629230"/>
            <a:ext cx="15555445" cy="994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7)¿C</a:t>
            </a: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uál de estas afirma</a:t>
            </a: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ciones es correcta sobre los Pull Requests (PRs)?</a:t>
            </a:r>
          </a:p>
          <a:p>
            <a:pPr algn="l">
              <a:lnSpc>
                <a:spcPts val="4899"/>
              </a:lnSpc>
            </a:pP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A) Un PR es una solicitud para integrar cambios desde un branch a otro, normalmente hacia main. 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 B) Un PR</a:t>
            </a: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 permite proponer cambios y recibir revisión antes de que sean integrados.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 C) Los PRs son lo mismo que los Issues.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 D) No se puede cerrar un Issue sin antes abrir un Pull Request que lo resuelva</a:t>
            </a:r>
          </a:p>
          <a:p>
            <a:pPr algn="l">
              <a:lnSpc>
                <a:spcPts val="4899"/>
              </a:lnSpc>
            </a:pPr>
          </a:p>
          <a:p>
            <a:pPr algn="l">
              <a:lnSpc>
                <a:spcPts val="4899"/>
              </a:lnSpc>
            </a:pPr>
          </a:p>
          <a:p>
            <a:pPr algn="l">
              <a:lnSpc>
                <a:spcPts val="4899"/>
              </a:lnSpc>
            </a:pPr>
          </a:p>
          <a:p>
            <a:pPr algn="l">
              <a:lnSpc>
                <a:spcPts val="4899"/>
              </a:lnSpc>
            </a:pPr>
          </a:p>
          <a:p>
            <a:pPr algn="l">
              <a:lnSpc>
                <a:spcPts val="4899"/>
              </a:lnSpc>
            </a:pPr>
          </a:p>
          <a:p>
            <a:pPr algn="l">
              <a:lnSpc>
                <a:spcPts val="4899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33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811203" y="2013102"/>
            <a:ext cx="9003828" cy="7484432"/>
            <a:chOff x="0" y="0"/>
            <a:chExt cx="12005104" cy="99792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05056" cy="9979279"/>
            </a:xfrm>
            <a:custGeom>
              <a:avLst/>
              <a:gdLst/>
              <a:ahLst/>
              <a:cxnLst/>
              <a:rect r="r" b="b" t="t" l="l"/>
              <a:pathLst>
                <a:path h="9979279" w="12005056">
                  <a:moveTo>
                    <a:pt x="0" y="0"/>
                  </a:moveTo>
                  <a:lnTo>
                    <a:pt x="12005056" y="0"/>
                  </a:lnTo>
                  <a:lnTo>
                    <a:pt x="12005056" y="9979279"/>
                  </a:lnTo>
                  <a:lnTo>
                    <a:pt x="0" y="9979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99548" y="3052538"/>
            <a:ext cx="7044452" cy="397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11"/>
              </a:lnSpc>
            </a:pPr>
            <a:r>
              <a:rPr lang="en-US" b="true" sz="11437" spc="47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¡Muchas gracias!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297828" y="151555"/>
            <a:ext cx="3584384" cy="1058733"/>
            <a:chOff x="0" y="0"/>
            <a:chExt cx="4779179" cy="14116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79137" cy="1411605"/>
            </a:xfrm>
            <a:custGeom>
              <a:avLst/>
              <a:gdLst/>
              <a:ahLst/>
              <a:cxnLst/>
              <a:rect r="r" b="b" t="t" l="l"/>
              <a:pathLst>
                <a:path h="1411605" w="4779137">
                  <a:moveTo>
                    <a:pt x="0" y="0"/>
                  </a:moveTo>
                  <a:lnTo>
                    <a:pt x="4779137" y="0"/>
                  </a:lnTo>
                  <a:lnTo>
                    <a:pt x="4779137" y="1411605"/>
                  </a:lnTo>
                  <a:lnTo>
                    <a:pt x="0" y="1411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30" r="0" b="-33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97828" y="2413584"/>
            <a:ext cx="6373322" cy="6537301"/>
          </a:xfrm>
          <a:custGeom>
            <a:avLst/>
            <a:gdLst/>
            <a:ahLst/>
            <a:cxnLst/>
            <a:rect r="r" b="b" t="t" l="l"/>
            <a:pathLst>
              <a:path h="6537301" w="6373322">
                <a:moveTo>
                  <a:pt x="0" y="0"/>
                </a:moveTo>
                <a:lnTo>
                  <a:pt x="6373322" y="0"/>
                </a:lnTo>
                <a:lnTo>
                  <a:pt x="6373322" y="6537301"/>
                </a:lnTo>
                <a:lnTo>
                  <a:pt x="0" y="6537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7" t="0" r="-1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1548" y="1525628"/>
            <a:ext cx="11558671" cy="1952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45"/>
              </a:lnSpc>
            </a:pPr>
            <a:r>
              <a:rPr lang="en-US" b="true" sz="10318" spc="433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Objetivos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6009" y="3957259"/>
            <a:ext cx="10626598" cy="4523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833" indent="-244944" lvl="2">
              <a:lnSpc>
                <a:spcPts val="4500"/>
              </a:lnSpc>
              <a:buFont typeface="Arial"/>
              <a:buChar char="⚬"/>
            </a:pPr>
            <a:r>
              <a:rPr lang="en-US" sz="3214" spc="13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Seguir cubriendo contenido del examen, esta vez enfocándonos en el dominio de Herramientas de colaboración, que comprende el 30% de las preguntas</a:t>
            </a:r>
          </a:p>
          <a:p>
            <a:pPr algn="l" marL="734833" indent="-244944" lvl="2">
              <a:lnSpc>
                <a:spcPts val="4500"/>
              </a:lnSpc>
              <a:buFont typeface="Arial"/>
              <a:buChar char="⚬"/>
            </a:pPr>
            <a:r>
              <a:rPr lang="en-US" sz="3214" spc="13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Realizar tareas prácticas usando estas herramientas</a:t>
            </a:r>
          </a:p>
          <a:p>
            <a:pPr algn="l" marL="734833" indent="-244944" lvl="2">
              <a:lnSpc>
                <a:spcPts val="4500"/>
              </a:lnSpc>
              <a:buFont typeface="Arial"/>
              <a:buChar char="⚬"/>
            </a:pPr>
            <a:r>
              <a:rPr lang="en-US" sz="3214" spc="134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Revisar algunas preguntas tipo examen</a:t>
            </a:r>
          </a:p>
          <a:p>
            <a:pPr algn="l" marL="734834" indent="-244945" lvl="2">
              <a:lnSpc>
                <a:spcPts val="418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297828" y="151555"/>
            <a:ext cx="3584384" cy="1058733"/>
            <a:chOff x="0" y="0"/>
            <a:chExt cx="4779179" cy="14116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79137" cy="1411605"/>
            </a:xfrm>
            <a:custGeom>
              <a:avLst/>
              <a:gdLst/>
              <a:ahLst/>
              <a:cxnLst/>
              <a:rect r="r" b="b" t="t" l="l"/>
              <a:pathLst>
                <a:path h="1411605" w="4779137">
                  <a:moveTo>
                    <a:pt x="0" y="0"/>
                  </a:moveTo>
                  <a:lnTo>
                    <a:pt x="4779137" y="0"/>
                  </a:lnTo>
                  <a:lnTo>
                    <a:pt x="4779137" y="1411605"/>
                  </a:lnTo>
                  <a:lnTo>
                    <a:pt x="0" y="1411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30" r="0" b="-33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97828" y="2413584"/>
            <a:ext cx="6373322" cy="6537301"/>
          </a:xfrm>
          <a:custGeom>
            <a:avLst/>
            <a:gdLst/>
            <a:ahLst/>
            <a:cxnLst/>
            <a:rect r="r" b="b" t="t" l="l"/>
            <a:pathLst>
              <a:path h="6537301" w="6373322">
                <a:moveTo>
                  <a:pt x="0" y="0"/>
                </a:moveTo>
                <a:lnTo>
                  <a:pt x="6373322" y="0"/>
                </a:lnTo>
                <a:lnTo>
                  <a:pt x="6373322" y="6537301"/>
                </a:lnTo>
                <a:lnTo>
                  <a:pt x="0" y="6537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7" t="0" r="-1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1548" y="1525628"/>
            <a:ext cx="11558671" cy="175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45"/>
              </a:lnSpc>
            </a:pPr>
            <a:r>
              <a:rPr lang="en-US" b="true" sz="10318" spc="433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Objetivos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6009" y="3957259"/>
            <a:ext cx="10626598" cy="4523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833" indent="-244944" lvl="2">
              <a:lnSpc>
                <a:spcPts val="4500"/>
              </a:lnSpc>
              <a:buFont typeface="Arial"/>
              <a:buChar char="⚬"/>
            </a:pPr>
            <a:r>
              <a:rPr lang="en-US" sz="3214" spc="13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Seguir cubriendo contenido del examen, esta vez enfocándonos en el dominio de Herramientas de colaboración, que comprende el 30% de las preguntas</a:t>
            </a:r>
          </a:p>
          <a:p>
            <a:pPr algn="l" marL="734833" indent="-244944" lvl="2">
              <a:lnSpc>
                <a:spcPts val="4500"/>
              </a:lnSpc>
              <a:buFont typeface="Arial"/>
              <a:buChar char="⚬"/>
            </a:pPr>
            <a:r>
              <a:rPr lang="en-US" sz="3214" spc="13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Realizar tareas prácticas usando estas herramientas</a:t>
            </a:r>
          </a:p>
          <a:p>
            <a:pPr algn="l" marL="734833" indent="-244944" lvl="2">
              <a:lnSpc>
                <a:spcPts val="4500"/>
              </a:lnSpc>
              <a:buFont typeface="Arial"/>
              <a:buChar char="⚬"/>
            </a:pPr>
            <a:r>
              <a:rPr lang="en-US" sz="3214" spc="134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Revisar algunas preguntas tipo examen</a:t>
            </a:r>
          </a:p>
          <a:p>
            <a:pPr algn="l" marL="734834" indent="-244945" lvl="2">
              <a:lnSpc>
                <a:spcPts val="418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6258" y="1282401"/>
            <a:ext cx="15715484" cy="14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78"/>
              </a:lnSpc>
            </a:pPr>
            <a:r>
              <a:rPr lang="en-US" b="true" sz="8199" spc="343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Dominios del examen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156904"/>
            <a:ext cx="13972878" cy="949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8681" indent="-289560" lvl="2">
              <a:lnSpc>
                <a:spcPts val="5320"/>
              </a:lnSpc>
              <a:buFont typeface="Arial"/>
              <a:buChar char="⚬"/>
            </a:pPr>
            <a:r>
              <a:rPr lang="en-US" sz="3800" spc="15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Intro to G</a:t>
            </a:r>
            <a:r>
              <a:rPr lang="en-US" sz="3800" spc="15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it &amp; GitHub → 22%</a:t>
            </a:r>
          </a:p>
          <a:p>
            <a:pPr algn="l" marL="868735" indent="-289578" lvl="2">
              <a:lnSpc>
                <a:spcPts val="5320"/>
              </a:lnSpc>
              <a:buFont typeface="Arial"/>
              <a:buChar char="⚬"/>
            </a:pPr>
            <a:r>
              <a:rPr lang="en-US" sz="3800" spc="158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Working with Repos → 8%</a:t>
            </a:r>
          </a:p>
          <a:p>
            <a:pPr algn="l" marL="868681" indent="-289560" lvl="2">
              <a:lnSpc>
                <a:spcPts val="5320"/>
              </a:lnSpc>
              <a:buFont typeface="Arial"/>
              <a:buChar char="⚬"/>
            </a:pPr>
            <a:r>
              <a:rPr lang="en-US" sz="3800" spc="158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</a:t>
            </a:r>
            <a:r>
              <a:rPr lang="en-US" sz="3800" spc="158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ollaboration Features → 30%</a:t>
            </a:r>
          </a:p>
          <a:p>
            <a:pPr algn="l" marL="868681" indent="-289560" lvl="2">
              <a:lnSpc>
                <a:spcPts val="5320"/>
              </a:lnSpc>
              <a:buFont typeface="Arial"/>
              <a:buChar char="⚬"/>
            </a:pPr>
            <a:r>
              <a:rPr lang="en-US" sz="3800" spc="15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Modern Development → 13%</a:t>
            </a:r>
          </a:p>
          <a:p>
            <a:pPr algn="l" marL="868681" indent="-289560" lvl="2">
              <a:lnSpc>
                <a:spcPts val="5320"/>
              </a:lnSpc>
              <a:buFont typeface="Arial"/>
              <a:buChar char="⚬"/>
            </a:pPr>
            <a:r>
              <a:rPr lang="en-US" sz="3800" spc="15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Project Management → 7%</a:t>
            </a:r>
          </a:p>
          <a:p>
            <a:pPr algn="l" marL="868681" indent="-289560" lvl="2">
              <a:lnSpc>
                <a:spcPts val="5320"/>
              </a:lnSpc>
              <a:buFont typeface="Arial"/>
              <a:buChar char="⚬"/>
            </a:pPr>
            <a:r>
              <a:rPr lang="en-US" sz="3800" spc="15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Privacy &amp; Security → 10%</a:t>
            </a:r>
          </a:p>
          <a:p>
            <a:pPr algn="l" marL="868681" indent="-289560" lvl="2">
              <a:lnSpc>
                <a:spcPts val="5320"/>
              </a:lnSpc>
              <a:buFont typeface="Arial"/>
              <a:buChar char="⚬"/>
            </a:pPr>
            <a:r>
              <a:rPr lang="en-US" sz="3800" spc="15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GitHub Community → 10%</a:t>
            </a:r>
          </a:p>
          <a:p>
            <a:pPr algn="l">
              <a:lnSpc>
                <a:spcPts val="5320"/>
              </a:lnSpc>
            </a:pPr>
          </a:p>
          <a:p>
            <a:pPr algn="l" marL="1552510" indent="-388127" lvl="3">
              <a:lnSpc>
                <a:spcPts val="5320"/>
              </a:lnSpc>
            </a:pPr>
          </a:p>
          <a:p>
            <a:pPr algn="l" marL="1552510" indent="-388127" lvl="3">
              <a:lnSpc>
                <a:spcPts val="4976"/>
              </a:lnSpc>
            </a:pPr>
          </a:p>
          <a:p>
            <a:pPr algn="l" marL="1552510" indent="-388127" lvl="3">
              <a:lnSpc>
                <a:spcPts val="4976"/>
              </a:lnSpc>
            </a:pPr>
          </a:p>
          <a:p>
            <a:pPr algn="l" marL="1552510" indent="-388127" lvl="3">
              <a:lnSpc>
                <a:spcPts val="4290"/>
              </a:lnSpc>
            </a:pPr>
          </a:p>
          <a:p>
            <a:pPr algn="l" marL="1552510" indent="-388127" lvl="3">
              <a:lnSpc>
                <a:spcPts val="4290"/>
              </a:lnSpc>
            </a:pPr>
          </a:p>
          <a:p>
            <a:pPr algn="l" marL="1552510" indent="-388127" lvl="3">
              <a:lnSpc>
                <a:spcPts val="4290"/>
              </a:lnSpc>
            </a:pPr>
          </a:p>
          <a:p>
            <a:pPr algn="l" marL="1552510" indent="-388127" lvl="3">
              <a:lnSpc>
                <a:spcPts val="4633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876197" y="3233104"/>
            <a:ext cx="7732346" cy="5064687"/>
          </a:xfrm>
          <a:custGeom>
            <a:avLst/>
            <a:gdLst/>
            <a:ahLst/>
            <a:cxnLst/>
            <a:rect r="r" b="b" t="t" l="l"/>
            <a:pathLst>
              <a:path h="5064687" w="7732346">
                <a:moveTo>
                  <a:pt x="0" y="0"/>
                </a:moveTo>
                <a:lnTo>
                  <a:pt x="7732346" y="0"/>
                </a:lnTo>
                <a:lnTo>
                  <a:pt x="7732346" y="5064687"/>
                </a:lnTo>
                <a:lnTo>
                  <a:pt x="0" y="50646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81059" y="3652204"/>
            <a:ext cx="12325881" cy="3935121"/>
          </a:xfrm>
          <a:custGeom>
            <a:avLst/>
            <a:gdLst/>
            <a:ahLst/>
            <a:cxnLst/>
            <a:rect r="r" b="b" t="t" l="l"/>
            <a:pathLst>
              <a:path h="3935121" w="12325881">
                <a:moveTo>
                  <a:pt x="0" y="0"/>
                </a:moveTo>
                <a:lnTo>
                  <a:pt x="12325882" y="0"/>
                </a:lnTo>
                <a:lnTo>
                  <a:pt x="12325882" y="3935121"/>
                </a:lnTo>
                <a:lnTo>
                  <a:pt x="0" y="39351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6258" y="1282401"/>
            <a:ext cx="15715484" cy="14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78"/>
              </a:lnSpc>
            </a:pPr>
            <a:r>
              <a:rPr lang="en-US" b="true" sz="8199" spc="343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Dominios del examen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310233"/>
            <a:ext cx="7422866" cy="3666534"/>
          </a:xfrm>
          <a:custGeom>
            <a:avLst/>
            <a:gdLst/>
            <a:ahLst/>
            <a:cxnLst/>
            <a:rect r="r" b="b" t="t" l="l"/>
            <a:pathLst>
              <a:path h="3666534" w="7422866">
                <a:moveTo>
                  <a:pt x="0" y="0"/>
                </a:moveTo>
                <a:lnTo>
                  <a:pt x="7422866" y="0"/>
                </a:lnTo>
                <a:lnTo>
                  <a:pt x="7422866" y="3666534"/>
                </a:lnTo>
                <a:lnTo>
                  <a:pt x="0" y="36665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1715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50813" y="2882098"/>
            <a:ext cx="7908486" cy="4522805"/>
          </a:xfrm>
          <a:custGeom>
            <a:avLst/>
            <a:gdLst/>
            <a:ahLst/>
            <a:cxnLst/>
            <a:rect r="r" b="b" t="t" l="l"/>
            <a:pathLst>
              <a:path h="4522805" w="7908486">
                <a:moveTo>
                  <a:pt x="0" y="0"/>
                </a:moveTo>
                <a:lnTo>
                  <a:pt x="7908487" y="0"/>
                </a:lnTo>
                <a:lnTo>
                  <a:pt x="7908487" y="4522804"/>
                </a:lnTo>
                <a:lnTo>
                  <a:pt x="0" y="45228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7558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6258" y="1301451"/>
            <a:ext cx="15715484" cy="119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b="true" sz="6999" spc="293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Dominios del examen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71144" y="3724761"/>
            <a:ext cx="5088156" cy="5088156"/>
          </a:xfrm>
          <a:custGeom>
            <a:avLst/>
            <a:gdLst/>
            <a:ahLst/>
            <a:cxnLst/>
            <a:rect r="r" b="b" t="t" l="l"/>
            <a:pathLst>
              <a:path h="5088156" w="5088156">
                <a:moveTo>
                  <a:pt x="0" y="0"/>
                </a:moveTo>
                <a:lnTo>
                  <a:pt x="5088156" y="0"/>
                </a:lnTo>
                <a:lnTo>
                  <a:pt x="5088156" y="5088156"/>
                </a:lnTo>
                <a:lnTo>
                  <a:pt x="0" y="5088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497643"/>
            <a:ext cx="14241733" cy="1368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b="true" sz="8000" spc="335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Creando un repositorio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871154"/>
            <a:ext cx="10520062" cy="716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7042" indent="-398521" lvl="1">
              <a:lnSpc>
                <a:spcPts val="5168"/>
              </a:lnSpc>
              <a:buFont typeface="Arial"/>
              <a:buChar char="•"/>
            </a:pPr>
            <a:r>
              <a:rPr lang="en-US" sz="3691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P</a:t>
            </a:r>
            <a:r>
              <a:rPr lang="en-US" sz="3691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asos principales:</a:t>
            </a:r>
          </a:p>
          <a:p>
            <a:pPr algn="l" marL="1594084" indent="-531361" lvl="2">
              <a:lnSpc>
                <a:spcPts val="5168"/>
              </a:lnSpc>
              <a:buFont typeface="Arial"/>
              <a:buChar char="⚬"/>
            </a:pPr>
            <a:r>
              <a:rPr lang="en-US" sz="3691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Nombre y descripción</a:t>
            </a:r>
          </a:p>
          <a:p>
            <a:pPr algn="l" marL="1594084" indent="-531361" lvl="2">
              <a:lnSpc>
                <a:spcPts val="5168"/>
              </a:lnSpc>
              <a:buFont typeface="Arial"/>
              <a:buChar char="⚬"/>
            </a:pPr>
            <a:r>
              <a:rPr lang="en-US" sz="3691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Visibilidad → Público vs Privado</a:t>
            </a:r>
          </a:p>
          <a:p>
            <a:pPr algn="l" marL="1594084" indent="-531361" lvl="2">
              <a:lnSpc>
                <a:spcPts val="5168"/>
              </a:lnSpc>
              <a:buFont typeface="Arial"/>
              <a:buChar char="⚬"/>
            </a:pPr>
            <a:r>
              <a:rPr lang="en-US" sz="3691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Opciones: Template, README, .gitignore, Licencia</a:t>
            </a:r>
          </a:p>
          <a:p>
            <a:pPr algn="l" marL="797042" indent="-398521" lvl="1">
              <a:lnSpc>
                <a:spcPts val="5168"/>
              </a:lnSpc>
              <a:buFont typeface="Arial"/>
              <a:buChar char="•"/>
            </a:pPr>
            <a:r>
              <a:rPr lang="en-US" sz="3691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Tip examen:</a:t>
            </a:r>
          </a:p>
          <a:p>
            <a:pPr algn="l" marL="1594084" indent="-531361" lvl="2">
              <a:lnSpc>
                <a:spcPts val="5168"/>
              </a:lnSpc>
              <a:buFont typeface="Arial"/>
              <a:buChar char="⚬"/>
            </a:pPr>
            <a:r>
              <a:rPr lang="en-US" sz="3691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Público = todos ven, solo colaboradores hacen commit</a:t>
            </a:r>
          </a:p>
          <a:p>
            <a:pPr algn="l" marL="1594084" indent="-531361" lvl="2">
              <a:lnSpc>
                <a:spcPts val="5168"/>
              </a:lnSpc>
              <a:buFont typeface="Arial"/>
              <a:buChar char="⚬"/>
            </a:pPr>
            <a:r>
              <a:rPr lang="en-US" sz="3691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Privado = solo quienes autoriza el dueño</a:t>
            </a:r>
          </a:p>
          <a:p>
            <a:pPr algn="l">
              <a:lnSpc>
                <a:spcPts val="5168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42607" y="3102367"/>
            <a:ext cx="5671153" cy="6155933"/>
          </a:xfrm>
          <a:custGeom>
            <a:avLst/>
            <a:gdLst/>
            <a:ahLst/>
            <a:cxnLst/>
            <a:rect r="r" b="b" t="t" l="l"/>
            <a:pathLst>
              <a:path h="6155933" w="5671153">
                <a:moveTo>
                  <a:pt x="0" y="0"/>
                </a:moveTo>
                <a:lnTo>
                  <a:pt x="5671153" y="0"/>
                </a:lnTo>
                <a:lnTo>
                  <a:pt x="5671153" y="6155933"/>
                </a:lnTo>
                <a:lnTo>
                  <a:pt x="0" y="61559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236154"/>
            <a:ext cx="15718174" cy="268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9"/>
              </a:lnSpc>
            </a:pPr>
            <a:r>
              <a:rPr lang="en-US" b="true" sz="7700" spc="323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¿Qué significa colaboración en GitHub?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916225"/>
            <a:ext cx="10481891" cy="5043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8061" indent="-439030" lvl="1">
              <a:lnSpc>
                <a:spcPts val="5693"/>
              </a:lnSpc>
              <a:buFont typeface="Arial"/>
              <a:buChar char="•"/>
            </a:pPr>
            <a:r>
              <a:rPr lang="en-US" sz="4066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G</a:t>
            </a:r>
            <a:r>
              <a:rPr lang="en-US" sz="4066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itHub brilla con trabajo en equipo ✨</a:t>
            </a:r>
          </a:p>
          <a:p>
            <a:pPr algn="l" marL="878061" indent="-439030" lvl="1">
              <a:lnSpc>
                <a:spcPts val="5693"/>
              </a:lnSpc>
              <a:buFont typeface="Arial"/>
              <a:buChar char="•"/>
            </a:pPr>
            <a:r>
              <a:rPr lang="en-US" sz="4066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Herramientas: Issues, Projects, Milestones, PRs, Discussions, Wiki</a:t>
            </a:r>
          </a:p>
          <a:p>
            <a:pPr algn="l" marL="878061" indent="-439030" lvl="1">
              <a:lnSpc>
                <a:spcPts val="5693"/>
              </a:lnSpc>
              <a:buFont typeface="Arial"/>
              <a:buChar char="•"/>
            </a:pPr>
            <a:r>
              <a:rPr lang="en-US" sz="4066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Todo queda conectado en un flujo único</a:t>
            </a:r>
          </a:p>
          <a:p>
            <a:pPr algn="l">
              <a:lnSpc>
                <a:spcPts val="5693"/>
              </a:lnSpc>
            </a:pPr>
          </a:p>
          <a:p>
            <a:pPr algn="l">
              <a:lnSpc>
                <a:spcPts val="5693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DAGxXt0rjsQ</dc:identifier>
  <dcterms:modified xsi:type="dcterms:W3CDTF">2011-08-01T06:04:30Z</dcterms:modified>
  <cp:revision>1</cp:revision>
  <dc:title>Taller S2 - Preparación para la certificación GitHub Foundations</dc:title>
</cp:coreProperties>
</file>